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25" r:id="rId2"/>
    <p:sldId id="573" r:id="rId3"/>
    <p:sldId id="567" r:id="rId4"/>
    <p:sldId id="569" r:id="rId5"/>
    <p:sldId id="570" r:id="rId6"/>
    <p:sldId id="571" r:id="rId7"/>
    <p:sldId id="580" r:id="rId8"/>
    <p:sldId id="584" r:id="rId9"/>
    <p:sldId id="585" r:id="rId10"/>
    <p:sldId id="587" r:id="rId11"/>
    <p:sldId id="581" r:id="rId12"/>
    <p:sldId id="582" r:id="rId13"/>
    <p:sldId id="583" r:id="rId14"/>
    <p:sldId id="595" r:id="rId15"/>
    <p:sldId id="572" r:id="rId16"/>
    <p:sldId id="568" r:id="rId17"/>
    <p:sldId id="574" r:id="rId18"/>
    <p:sldId id="575" r:id="rId19"/>
    <p:sldId id="576" r:id="rId20"/>
    <p:sldId id="577" r:id="rId21"/>
    <p:sldId id="579" r:id="rId22"/>
    <p:sldId id="589" r:id="rId23"/>
    <p:sldId id="588" r:id="rId24"/>
    <p:sldId id="591" r:id="rId25"/>
    <p:sldId id="590" r:id="rId26"/>
    <p:sldId id="593" r:id="rId27"/>
    <p:sldId id="592" r:id="rId28"/>
    <p:sldId id="594" r:id="rId29"/>
    <p:sldId id="578" r:id="rId30"/>
    <p:sldId id="503" r:id="rId31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972" userDrawn="1">
          <p15:clr>
            <a:srgbClr val="A4A3A4"/>
          </p15:clr>
        </p15:guide>
        <p15:guide id="2" pos="3154" userDrawn="1">
          <p15:clr>
            <a:srgbClr val="A4A3A4"/>
          </p15:clr>
        </p15:guide>
        <p15:guide id="3" orient="horz" pos="2141" userDrawn="1">
          <p15:clr>
            <a:srgbClr val="A4A3A4"/>
          </p15:clr>
        </p15:guide>
        <p15:guide id="4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irgit Harasser" initials="BH" lastIdx="1" clrIdx="0"/>
  <p:cmAuthor id="1" name="Kimon Koussoulis" initials="kk" lastIdx="3" clrIdx="1"/>
  <p:cmAuthor id="2" name="MG" initials="MG" lastIdx="0" clrIdx="2"/>
  <p:cmAuthor id="3" name="Kimon Koussoulis" initials="KK" lastIdx="4" clrIdx="3">
    <p:extLst>
      <p:ext uri="{19B8F6BF-5375-455C-9EA6-DF929625EA0E}">
        <p15:presenceInfo xmlns:p15="http://schemas.microsoft.com/office/powerpoint/2012/main" userId="78da810ba0b871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0" autoAdjust="0"/>
    <p:restoredTop sz="83293" autoAdjust="0"/>
  </p:normalViewPr>
  <p:slideViewPr>
    <p:cSldViewPr>
      <p:cViewPr varScale="1">
        <p:scale>
          <a:sx n="115" d="100"/>
          <a:sy n="115" d="100"/>
        </p:scale>
        <p:origin x="38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448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3768"/>
    </p:cViewPr>
  </p:sorterViewPr>
  <p:notesViewPr>
    <p:cSldViewPr>
      <p:cViewPr varScale="1">
        <p:scale>
          <a:sx n="82" d="100"/>
          <a:sy n="82" d="100"/>
        </p:scale>
        <p:origin x="-3936" y="-78"/>
      </p:cViewPr>
      <p:guideLst>
        <p:guide orient="horz" pos="1972"/>
        <p:guide pos="3154"/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C512C-DCA9-4319-B578-ECFEE2229DB0}" type="datetimeFigureOut">
              <a:rPr lang="de-AT" smtClean="0"/>
              <a:pPr/>
              <a:t>05.05.2022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2CA9-5264-4D75-BE81-E301CC1FDE40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B44F9-7E8B-471D-8E7B-1ADD194599E6}" type="datetimeFigureOut">
              <a:rPr lang="de-AT" smtClean="0"/>
              <a:pPr/>
              <a:t>05.05.2022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9BA76-76F9-4349-8A39-CFC4199DBCB2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BA76-76F9-4349-8A39-CFC4199DBCB2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6228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strike="noStrike" baseline="0">
                <a:solidFill>
                  <a:srgbClr val="292929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997" y="6050050"/>
            <a:ext cx="180022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ußzeilenplatzhalter 4"/>
          <p:cNvSpPr txBox="1">
            <a:spLocks/>
          </p:cNvSpPr>
          <p:nvPr userDrawn="1"/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Brand Rechtsanwälte GmbH</a:t>
            </a:r>
          </a:p>
          <a:p>
            <a:endParaRPr lang="de-AT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704512" y="6448256"/>
            <a:ext cx="877888" cy="365125"/>
          </a:xfrm>
        </p:spPr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600" baseline="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 marL="0" indent="0">
              <a:defRPr sz="2200"/>
            </a:lvl1pPr>
            <a:lvl2pPr marL="266700" indent="-266700">
              <a:defRPr sz="1800"/>
            </a:lvl2pPr>
            <a:lvl3pPr marL="466725" indent="-200025">
              <a:defRPr sz="1600"/>
            </a:lvl3pPr>
            <a:lvl4pPr marL="723900" indent="-247650">
              <a:defRPr sz="1400"/>
            </a:lvl4pPr>
            <a:lvl5pPr marL="895350" indent="-180975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 marL="0" indent="0">
              <a:defRPr sz="2200"/>
            </a:lvl1pPr>
            <a:lvl2pPr marL="266700" indent="-266700">
              <a:defRPr sz="1800"/>
            </a:lvl2pPr>
            <a:lvl3pPr marL="466725" indent="-200025">
              <a:defRPr sz="1600"/>
            </a:lvl3pPr>
            <a:lvl4pPr marL="723900" indent="-247650">
              <a:defRPr sz="1400"/>
            </a:lvl4pPr>
            <a:lvl5pPr marL="895350" indent="-180975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797152"/>
            <a:ext cx="7315200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445224"/>
            <a:ext cx="7315200" cy="7269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704512" y="6448256"/>
            <a:ext cx="877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AT" sz="1200" smtClean="0"/>
            </a:lvl1pPr>
          </a:lstStyle>
          <a:p>
            <a:fld id="{B26417F9-A20F-40D1-B7EB-A2A052712E1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473234"/>
            <a:ext cx="3860800" cy="340147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r>
              <a:rPr lang="de-DE"/>
              <a:t>© by Brand Rechtsanwälte GmbH</a:t>
            </a:r>
          </a:p>
          <a:p>
            <a:endParaRPr lang="de-AT"/>
          </a:p>
        </p:txBody>
      </p:sp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5263" y="6284941"/>
            <a:ext cx="1104573" cy="41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400" b="1" kern="1200" cap="all" baseline="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tx1"/>
          </a:solidFill>
          <a:latin typeface="Frutiger Linotype" panose="020B0604030504040204" pitchFamily="34" charset="0"/>
          <a:ea typeface="+mn-ea"/>
          <a:cs typeface="+mn-cs"/>
        </a:defRPr>
      </a:lvl1pPr>
      <a:lvl2pPr marL="36195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Frutiger Linotype" panose="020B0604030504040204" pitchFamily="34" charset="0"/>
          <a:ea typeface="+mn-ea"/>
          <a:cs typeface="+mn-cs"/>
        </a:defRPr>
      </a:lvl2pPr>
      <a:lvl3pPr marL="714375" indent="-352425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Frutiger Linotype" panose="020B0604030504040204" pitchFamily="34" charset="0"/>
          <a:ea typeface="+mn-ea"/>
          <a:cs typeface="+mn-cs"/>
        </a:defRPr>
      </a:lvl3pPr>
      <a:lvl4pPr marL="1028700" indent="-314325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Frutiger Linotype" panose="020B0604030504040204" pitchFamily="34" charset="0"/>
          <a:ea typeface="+mn-ea"/>
          <a:cs typeface="+mn-cs"/>
        </a:defRPr>
      </a:lvl4pPr>
      <a:lvl5pPr marL="1285875" indent="-257175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Frutiger Linotype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rtellschadenersatz.at/" TargetMode="External"/><Relationship Id="rId2" Type="http://schemas.openxmlformats.org/officeDocument/2006/relationships/hyperlink" Target="http://www.b-law.a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35400" y="332658"/>
            <a:ext cx="7772400" cy="2675676"/>
          </a:xfrm>
        </p:spPr>
        <p:txBody>
          <a:bodyPr/>
          <a:lstStyle/>
          <a:p>
            <a:r>
              <a:rPr lang="de-AT" sz="2400" dirty="0" smtClean="0"/>
              <a:t>7. Österreichisches Baurechtsforum 2022</a:t>
            </a:r>
            <a:r>
              <a:rPr lang="de-AT" sz="3600" dirty="0"/>
              <a:t/>
            </a:r>
            <a:br>
              <a:rPr lang="de-AT" sz="3600" dirty="0"/>
            </a:br>
            <a:r>
              <a:rPr lang="de-AT" sz="3200" dirty="0"/>
              <a:t/>
            </a:r>
            <a:br>
              <a:rPr lang="de-AT" sz="3200" dirty="0"/>
            </a:br>
            <a:r>
              <a:rPr lang="de-AT" dirty="0"/>
              <a:t>Schadenersatzansprüche bei Preisabsprachen </a:t>
            </a:r>
            <a:endParaRPr lang="de-AT" sz="32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38528" y="5085184"/>
            <a:ext cx="8534400" cy="936104"/>
          </a:xfrm>
        </p:spPr>
        <p:txBody>
          <a:bodyPr>
            <a:noAutofit/>
          </a:bodyPr>
          <a:lstStyle/>
          <a:p>
            <a:r>
              <a:rPr lang="de-AT" sz="1800" b="1" dirty="0" smtClean="0"/>
              <a:t>RA Dr. Michael Brand M.B.L.-HSG</a:t>
            </a:r>
          </a:p>
          <a:p>
            <a:pPr marL="6350" indent="-6350">
              <a:spcBef>
                <a:spcPts val="200"/>
              </a:spcBef>
            </a:pPr>
            <a:r>
              <a:rPr lang="de-AT" sz="1000" dirty="0" smtClean="0">
                <a:latin typeface="Lucida Sans" panose="020B0602030504020204" pitchFamily="34" charset="0"/>
              </a:rPr>
              <a:t>Allgemein beeideter und gerichtlich zertifizierter Sachverständiger für den Schutz vertraulicher Informationen und von Geschäftsgeheimnissen gemäß § 37 j </a:t>
            </a:r>
            <a:r>
              <a:rPr lang="de-AT" sz="1000" dirty="0" err="1" smtClean="0">
                <a:latin typeface="Lucida Sans" panose="020B0602030504020204" pitchFamily="34" charset="0"/>
              </a:rPr>
              <a:t>Abs</a:t>
            </a:r>
            <a:r>
              <a:rPr lang="de-AT" sz="1000" dirty="0" smtClean="0">
                <a:latin typeface="Lucida Sans" panose="020B0602030504020204" pitchFamily="34" charset="0"/>
              </a:rPr>
              <a:t> 6 Z 4 </a:t>
            </a:r>
            <a:r>
              <a:rPr lang="de-AT" sz="1000" dirty="0" err="1" smtClean="0">
                <a:latin typeface="Lucida Sans" panose="020B0602030504020204" pitchFamily="34" charset="0"/>
              </a:rPr>
              <a:t>KartG</a:t>
            </a:r>
            <a:r>
              <a:rPr lang="de-AT" sz="1000" dirty="0" smtClean="0">
                <a:latin typeface="Lucida Sans" panose="020B0602030504020204" pitchFamily="34" charset="0"/>
              </a:rPr>
              <a:t> und § 26 h </a:t>
            </a:r>
            <a:r>
              <a:rPr lang="de-AT" sz="1000" dirty="0" err="1" smtClean="0">
                <a:latin typeface="Lucida Sans" panose="020B0602030504020204" pitchFamily="34" charset="0"/>
              </a:rPr>
              <a:t>Abs</a:t>
            </a:r>
            <a:r>
              <a:rPr lang="de-AT" sz="1000" dirty="0" smtClean="0">
                <a:latin typeface="Lucida Sans" panose="020B0602030504020204" pitchFamily="34" charset="0"/>
              </a:rPr>
              <a:t> 2 UWG (FG 92.60 Wettbewerbsökonomie)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pic>
        <p:nvPicPr>
          <p:cNvPr id="5" name="Grafik 4" descr="13338_EUdataBlogHead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1086" y="2848760"/>
            <a:ext cx="7791450" cy="202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unionsrechtliche unternehmensbegriff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 Unternehmen umfasst jede eine wirtschaftliche Tätigkeit ausübende Einrichtung </a:t>
            </a:r>
            <a:r>
              <a:rPr lang="de-DE" b="1" dirty="0"/>
              <a:t>unabhängig</a:t>
            </a:r>
            <a:r>
              <a:rPr lang="de-DE" dirty="0"/>
              <a:t> von ihrer </a:t>
            </a:r>
            <a:r>
              <a:rPr lang="de-DE" b="1" dirty="0"/>
              <a:t>Rechtsform</a:t>
            </a:r>
            <a:r>
              <a:rPr lang="de-DE" dirty="0"/>
              <a:t> und der Art ihrer Finanzierung, selbst wenn </a:t>
            </a:r>
            <a:r>
              <a:rPr lang="de-DE" i="1" dirty="0"/>
              <a:t>diese wirtschaftliche Einheit</a:t>
            </a:r>
            <a:r>
              <a:rPr lang="de-DE" dirty="0"/>
              <a:t> </a:t>
            </a:r>
            <a:r>
              <a:rPr lang="de-DE" b="1" dirty="0"/>
              <a:t>rechtlich aus mehreren </a:t>
            </a:r>
            <a:r>
              <a:rPr lang="de-DE" dirty="0"/>
              <a:t>natürlichen oder juristischen Personen besteht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/>
              <a:t>Einheitliches Unternehmen, wenn </a:t>
            </a:r>
            <a:r>
              <a:rPr lang="de-DE" dirty="0" err="1" smtClean="0"/>
              <a:t>zB</a:t>
            </a:r>
            <a:r>
              <a:rPr lang="de-DE" dirty="0" smtClean="0"/>
              <a:t> Tochtergesellschaft </a:t>
            </a:r>
            <a:r>
              <a:rPr lang="de-DE" dirty="0"/>
              <a:t>ihr Marktverhalten nicht autonom bestimmen kann, sondern Weisungen der Muttergesellschaft befolgen muss.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b="1" dirty="0">
                <a:sym typeface="Wingdings" panose="05000000000000000000" pitchFamily="2" charset="2"/>
              </a:rPr>
              <a:t>kein eigenes rechtswidriges</a:t>
            </a:r>
            <a:r>
              <a:rPr lang="de-DE" dirty="0">
                <a:sym typeface="Wingdings" panose="05000000000000000000" pitchFamily="2" charset="2"/>
              </a:rPr>
              <a:t> und </a:t>
            </a:r>
            <a:r>
              <a:rPr lang="de-DE" b="1" dirty="0">
                <a:sym typeface="Wingdings" panose="05000000000000000000" pitchFamily="2" charset="2"/>
              </a:rPr>
              <a:t>schuldhaftes Verhalten </a:t>
            </a:r>
            <a:r>
              <a:rPr lang="de-DE" dirty="0">
                <a:sym typeface="Wingdings" panose="05000000000000000000" pitchFamily="2" charset="2"/>
              </a:rPr>
              <a:t>erforderlich.</a:t>
            </a:r>
            <a:endParaRPr lang="de-DE" dirty="0" smtClean="0"/>
          </a:p>
          <a:p>
            <a:endParaRPr lang="de-DE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10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2973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PREISSCHIRMEFFEKT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Geschädigter </a:t>
            </a:r>
            <a:r>
              <a:rPr lang="de-AT" dirty="0" smtClean="0"/>
              <a:t>erwirbt Waren / Dienstleistungen von einem Kartellaußenseiter (= nicht Kartellbeteiligten).</a:t>
            </a:r>
          </a:p>
          <a:p>
            <a:endParaRPr lang="de-DE" dirty="0"/>
          </a:p>
          <a:p>
            <a:r>
              <a:rPr lang="de-DE" dirty="0" smtClean="0"/>
              <a:t>Ein Kartell-Außenseiter nützt das Kartell aus, um die dadurch etablierten höheren Preise ebenfalls an seine Kunden weiter zu geben.</a:t>
            </a:r>
          </a:p>
          <a:p>
            <a:endParaRPr lang="de-DE" dirty="0"/>
          </a:p>
          <a:p>
            <a:r>
              <a:rPr lang="de-DE" dirty="0" smtClean="0"/>
              <a:t>Haften die Kartellanten für den Schaden des Kunden?</a:t>
            </a:r>
          </a:p>
          <a:p>
            <a:endParaRPr lang="de-DE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11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8719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PREISSCHIRMEFFEKT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EuGH </a:t>
            </a:r>
            <a:r>
              <a:rPr lang="de-AT" dirty="0"/>
              <a:t>C-557/12, </a:t>
            </a:r>
            <a:r>
              <a:rPr lang="de-AT" i="1" dirty="0"/>
              <a:t>ÖBB-Infrastruktur </a:t>
            </a:r>
            <a:r>
              <a:rPr lang="de-AT" i="1" dirty="0" smtClean="0"/>
              <a:t>AG/</a:t>
            </a:r>
            <a:r>
              <a:rPr lang="de-AT" i="1" dirty="0" err="1" smtClean="0"/>
              <a:t>Kone</a:t>
            </a:r>
            <a:r>
              <a:rPr lang="de-AT" i="1" dirty="0" smtClean="0"/>
              <a:t>:</a:t>
            </a:r>
          </a:p>
          <a:p>
            <a:endParaRPr lang="de-AT" sz="2000" dirty="0" smtClean="0"/>
          </a:p>
          <a:p>
            <a:r>
              <a:rPr lang="de-AT" sz="2200" dirty="0" smtClean="0"/>
              <a:t>Die </a:t>
            </a:r>
            <a:r>
              <a:rPr lang="de-AT" sz="2200" b="1" dirty="0"/>
              <a:t>volle Wirksamkeit </a:t>
            </a:r>
            <a:r>
              <a:rPr lang="de-AT" sz="2200" dirty="0"/>
              <a:t>von Art. 101 </a:t>
            </a:r>
            <a:r>
              <a:rPr lang="de-AT" sz="2200" dirty="0" smtClean="0"/>
              <a:t>AEUV wäre </a:t>
            </a:r>
            <a:r>
              <a:rPr lang="de-AT" sz="2200" dirty="0"/>
              <a:t>in Frage </a:t>
            </a:r>
            <a:r>
              <a:rPr lang="de-AT" sz="2200" dirty="0" smtClean="0"/>
              <a:t>gestellt, </a:t>
            </a:r>
            <a:r>
              <a:rPr lang="de-AT" sz="2200" dirty="0"/>
              <a:t>wenn das jedem zustehende Recht, </a:t>
            </a:r>
            <a:r>
              <a:rPr lang="de-AT" sz="2200" b="1" dirty="0"/>
              <a:t>Ersatz des ihm entstandenen Schadens zu verlangen</a:t>
            </a:r>
            <a:r>
              <a:rPr lang="de-AT" sz="2200" dirty="0"/>
              <a:t>, nach dem nationalen Recht </a:t>
            </a:r>
            <a:r>
              <a:rPr lang="de-AT" sz="2200" b="1" dirty="0"/>
              <a:t>kategorisch</a:t>
            </a:r>
            <a:r>
              <a:rPr lang="de-AT" sz="2200" dirty="0"/>
              <a:t> und </a:t>
            </a:r>
            <a:r>
              <a:rPr lang="de-AT" sz="2200" b="1" dirty="0"/>
              <a:t>unabhängig</a:t>
            </a:r>
            <a:r>
              <a:rPr lang="de-AT" sz="2200" dirty="0"/>
              <a:t> von den speziellen Umständen des konkreten Falles vom Vorliegen eines unmittelbaren Kausalzusammenhangs abhängig gemacht würde und aufgrund der Tatsache ausgeschlossen wäre, dass der Betroffene vertragliche Beziehungen </a:t>
            </a:r>
            <a:r>
              <a:rPr lang="de-AT" sz="2200" b="1" dirty="0"/>
              <a:t>nicht zu einem Kartellbeteiligten </a:t>
            </a:r>
            <a:r>
              <a:rPr lang="de-AT" sz="2200" dirty="0"/>
              <a:t>hatte, auch wenn dessen </a:t>
            </a:r>
            <a:r>
              <a:rPr lang="de-AT" sz="2200" b="1" dirty="0"/>
              <a:t>Preispolitik </a:t>
            </a:r>
            <a:r>
              <a:rPr lang="de-AT" sz="2200" dirty="0"/>
              <a:t>eine</a:t>
            </a:r>
            <a:r>
              <a:rPr lang="de-AT" sz="2200" b="1" dirty="0"/>
              <a:t> Folge des Kartells ist</a:t>
            </a:r>
            <a:r>
              <a:rPr lang="de-AT" sz="2200" dirty="0"/>
              <a:t>, das zu einer Verfälschung der auf </a:t>
            </a:r>
            <a:r>
              <a:rPr lang="de-AT" sz="2200" dirty="0" smtClean="0"/>
              <a:t>wettbewerbsorientierten </a:t>
            </a:r>
            <a:r>
              <a:rPr lang="de-AT" sz="2200" dirty="0"/>
              <a:t>Märkten herrschenden Preisgestaltungsprozesse beigetragen </a:t>
            </a:r>
            <a:r>
              <a:rPr lang="de-AT" sz="2200" dirty="0" smtClean="0"/>
              <a:t>hat.</a:t>
            </a:r>
            <a:r>
              <a:rPr lang="de-AT" sz="2200" i="1" dirty="0" smtClean="0"/>
              <a:t> </a:t>
            </a:r>
            <a:endParaRPr lang="de-AT" sz="2200" dirty="0"/>
          </a:p>
          <a:p>
            <a:endParaRPr lang="de-DE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82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PREISSCHIRMEFFEKT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Einschränkung § 37 e </a:t>
            </a:r>
            <a:r>
              <a:rPr lang="de-DE" b="1" dirty="0" err="1" smtClean="0"/>
              <a:t>Abs</a:t>
            </a:r>
            <a:r>
              <a:rPr lang="de-DE" b="1" dirty="0" smtClean="0"/>
              <a:t> 2: </a:t>
            </a:r>
          </a:p>
          <a:p>
            <a:endParaRPr lang="de-DE" dirty="0"/>
          </a:p>
          <a:p>
            <a:r>
              <a:rPr lang="de-AT" sz="1600" dirty="0"/>
              <a:t>(2) Ein </a:t>
            </a:r>
            <a:r>
              <a:rPr lang="de-AT" sz="1600" dirty="0" err="1"/>
              <a:t>Rechtsverletzer</a:t>
            </a:r>
            <a:r>
              <a:rPr lang="de-AT" sz="1600" dirty="0"/>
              <a:t> haftet aber </a:t>
            </a:r>
            <a:r>
              <a:rPr lang="de-AT" sz="1600" b="1" dirty="0"/>
              <a:t>nur seinen unmittelbaren und mittelbaren Abnehmern </a:t>
            </a:r>
            <a:r>
              <a:rPr lang="de-AT" sz="1600" dirty="0"/>
              <a:t>oder </a:t>
            </a:r>
            <a:r>
              <a:rPr lang="de-AT" sz="1600" b="1" dirty="0"/>
              <a:t>Lieferanten</a:t>
            </a:r>
            <a:r>
              <a:rPr lang="de-AT" sz="1600" dirty="0"/>
              <a:t>, wenn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600" dirty="0" smtClean="0"/>
              <a:t>er </a:t>
            </a:r>
            <a:r>
              <a:rPr lang="de-AT" sz="1600" dirty="0"/>
              <a:t>ein kleines oder mittleres Unternehmen </a:t>
            </a:r>
            <a:r>
              <a:rPr lang="de-AT" sz="1600" dirty="0" smtClean="0"/>
              <a:t>… ist</a:t>
            </a:r>
            <a:r>
              <a:rPr lang="de-AT" sz="1600" dirty="0"/>
              <a:t>, das weniger als </a:t>
            </a:r>
            <a:r>
              <a:rPr lang="de-AT" sz="1600" b="1" dirty="0"/>
              <a:t>250 Personen </a:t>
            </a:r>
            <a:r>
              <a:rPr lang="de-AT" sz="1600" dirty="0"/>
              <a:t>beschäftigt und entweder einen Jahresumsatz von </a:t>
            </a:r>
            <a:r>
              <a:rPr lang="de-AT" sz="1600" b="1" dirty="0"/>
              <a:t>höchstens 50 Mio. Euro</a:t>
            </a:r>
            <a:r>
              <a:rPr lang="de-AT" sz="1600" dirty="0"/>
              <a:t> erzielt oder eine Jahresbilanzsumme von höchstens 43 Mio. Euro aufweist,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600" dirty="0" smtClean="0"/>
              <a:t>sein </a:t>
            </a:r>
            <a:r>
              <a:rPr lang="de-AT" sz="1600" dirty="0"/>
              <a:t>Anteil am relevanten Markt in der Zeit der Wettbewerbsrechtsverletzung </a:t>
            </a:r>
            <a:r>
              <a:rPr lang="de-AT" sz="1600" b="1" dirty="0"/>
              <a:t>stets</a:t>
            </a:r>
            <a:r>
              <a:rPr lang="de-AT" sz="1600" dirty="0"/>
              <a:t> weniger als 5 % betrug und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1600" dirty="0" smtClean="0"/>
              <a:t>eine </a:t>
            </a:r>
            <a:r>
              <a:rPr lang="de-AT" sz="1600" dirty="0"/>
              <a:t>uneingeschränkte Haftung seine </a:t>
            </a:r>
            <a:r>
              <a:rPr lang="de-AT" sz="1600" b="1" dirty="0"/>
              <a:t>wirtschaftliche Lebensfähigkeit </a:t>
            </a:r>
            <a:r>
              <a:rPr lang="de-AT" sz="1600" dirty="0"/>
              <a:t>unwiederbringlich </a:t>
            </a:r>
            <a:r>
              <a:rPr lang="de-AT" sz="1600" b="1" dirty="0"/>
              <a:t>gefährdet</a:t>
            </a:r>
            <a:r>
              <a:rPr lang="de-AT" sz="1600" dirty="0"/>
              <a:t> und seine Aktiva </a:t>
            </a:r>
            <a:r>
              <a:rPr lang="de-AT" sz="1600" b="1" dirty="0"/>
              <a:t>völlig entwertet</a:t>
            </a:r>
            <a:r>
              <a:rPr lang="de-AT" sz="1600" dirty="0"/>
              <a:t>,</a:t>
            </a:r>
          </a:p>
          <a:p>
            <a:r>
              <a:rPr lang="de-AT" sz="1600" dirty="0"/>
              <a:t>es sei denn, der </a:t>
            </a:r>
            <a:r>
              <a:rPr lang="de-AT" sz="1600" dirty="0" err="1"/>
              <a:t>Rechtsverletzer</a:t>
            </a:r>
            <a:r>
              <a:rPr lang="de-AT" sz="1600" dirty="0"/>
              <a:t> hat die Wettbewerbsrechtsverletzung organisiert, andere Unternehmer gezwungen, sich an der Wettbewerbsrechtsverletzung zu beteiligen, oder nach Feststellung einer Wettbewerbsbehörde (§ 37i Abs. 2) bereits früher eine Wettbewerbsrechtsverletzung begangen.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4738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PREISSCHIRMEFFEKT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Einschränkung § 37 e </a:t>
            </a:r>
            <a:r>
              <a:rPr lang="de-DE" b="1" dirty="0" err="1"/>
              <a:t>Abs</a:t>
            </a:r>
            <a:r>
              <a:rPr lang="de-DE" b="1" dirty="0"/>
              <a:t> </a:t>
            </a:r>
            <a:r>
              <a:rPr lang="de-DE" b="1" dirty="0" smtClean="0"/>
              <a:t>3: </a:t>
            </a:r>
          </a:p>
          <a:p>
            <a:endParaRPr lang="de-DE" b="1" dirty="0"/>
          </a:p>
          <a:p>
            <a:r>
              <a:rPr lang="de-AT" sz="1600" dirty="0" smtClean="0"/>
              <a:t>Kronzeuge </a:t>
            </a:r>
            <a:r>
              <a:rPr lang="de-AT" sz="1600" dirty="0"/>
              <a:t>haftet nur gegenüber ihren unmittelbaren und mittelbaren Abnehmern oder Lieferanten, es sei denn, </a:t>
            </a:r>
            <a:endParaRPr lang="de-AT" sz="1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AT" sz="1600" dirty="0" smtClean="0"/>
              <a:t>die </a:t>
            </a:r>
            <a:r>
              <a:rPr lang="de-AT" sz="1600" dirty="0"/>
              <a:t>anderen Geschädigten können </a:t>
            </a:r>
            <a:endParaRPr lang="de-AT" sz="1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AT" sz="1600" smtClean="0"/>
              <a:t>von </a:t>
            </a:r>
            <a:r>
              <a:rPr lang="de-AT" sz="1600" dirty="0"/>
              <a:t>den anderen </a:t>
            </a:r>
            <a:r>
              <a:rPr lang="de-AT" sz="1600"/>
              <a:t>Haftpflichtigen </a:t>
            </a:r>
            <a:endParaRPr lang="de-AT" sz="160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AT" sz="1600" smtClean="0"/>
              <a:t>keinen </a:t>
            </a:r>
            <a:r>
              <a:rPr lang="de-AT" sz="1600" dirty="0"/>
              <a:t>vollständigen Schadenersatz erlangen.</a:t>
            </a:r>
            <a:endParaRPr lang="de-DE" sz="1600" b="1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0704512" y="6448256"/>
            <a:ext cx="877888" cy="365125"/>
          </a:xfrm>
        </p:spPr>
        <p:txBody>
          <a:bodyPr/>
          <a:lstStyle/>
          <a:p>
            <a:r>
              <a:rPr lang="de-AT" dirty="0" smtClean="0"/>
              <a:t>13a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41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follow on - Stand </a:t>
            </a:r>
            <a:r>
              <a:rPr lang="de-DE" dirty="0" err="1"/>
              <a:t>alone</a:t>
            </a:r>
            <a:r>
              <a:rPr lang="de-DE" dirty="0"/>
              <a:t> </a:t>
            </a:r>
            <a:r>
              <a:rPr lang="de-DE" dirty="0" smtClean="0"/>
              <a:t>verfahren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 </a:t>
            </a:r>
            <a:endParaRPr lang="de-DE" dirty="0" smtClean="0"/>
          </a:p>
          <a:p>
            <a:r>
              <a:rPr lang="de-AT" b="1" dirty="0"/>
              <a:t>Follow-On-Verfahren</a:t>
            </a:r>
            <a:r>
              <a:rPr lang="de-AT" dirty="0"/>
              <a:t>: Schadenersatzklagen nach Rechtskraft des </a:t>
            </a:r>
            <a:r>
              <a:rPr lang="de-AT" dirty="0" smtClean="0"/>
              <a:t>Public-</a:t>
            </a:r>
            <a:r>
              <a:rPr lang="de-AT" dirty="0" err="1" smtClean="0"/>
              <a:t>Enforcement</a:t>
            </a:r>
            <a:r>
              <a:rPr lang="de-AT" dirty="0" smtClean="0"/>
              <a:t>-Verfahren</a:t>
            </a:r>
          </a:p>
          <a:p>
            <a:endParaRPr lang="de-AT" dirty="0"/>
          </a:p>
          <a:p>
            <a:r>
              <a:rPr lang="de-DE" b="1" dirty="0" smtClean="0"/>
              <a:t>Stand-</a:t>
            </a:r>
            <a:r>
              <a:rPr lang="de-DE" b="1" dirty="0" err="1" smtClean="0"/>
              <a:t>alone</a:t>
            </a:r>
            <a:r>
              <a:rPr lang="de-DE" b="1" dirty="0" smtClean="0"/>
              <a:t>-</a:t>
            </a:r>
            <a:r>
              <a:rPr lang="de-AT" b="1" dirty="0" smtClean="0"/>
              <a:t>Verfahren</a:t>
            </a:r>
            <a:r>
              <a:rPr lang="de-DE" dirty="0" smtClean="0"/>
              <a:t>: </a:t>
            </a:r>
            <a:r>
              <a:rPr lang="de-AT" dirty="0" smtClean="0"/>
              <a:t>Schadenersatzklagen </a:t>
            </a:r>
            <a:r>
              <a:rPr lang="de-AT" dirty="0"/>
              <a:t>ohne dass davor über den identen Streitgegenstand ein Public-</a:t>
            </a:r>
            <a:r>
              <a:rPr lang="de-AT" dirty="0" err="1"/>
              <a:t>Enforcement</a:t>
            </a:r>
            <a:r>
              <a:rPr lang="de-AT" dirty="0"/>
              <a:t>-Verfahren </a:t>
            </a:r>
            <a:r>
              <a:rPr lang="de-AT" dirty="0" smtClean="0"/>
              <a:t>rechtskräftig ist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14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9879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Follow-On-Verfahren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sz="2800" b="1" dirty="0" smtClean="0"/>
              <a:t>Vorteil Bindungswirkung</a:t>
            </a:r>
            <a:r>
              <a:rPr lang="de-DE" sz="2800" b="1" dirty="0"/>
              <a:t>:</a:t>
            </a:r>
            <a:endParaRPr lang="de-AT" sz="2800" b="1" dirty="0"/>
          </a:p>
          <a:p>
            <a:r>
              <a:rPr lang="de-AT" sz="2800" dirty="0"/>
              <a:t>§ 37 i (2) Ein Gericht, das über den Ersatz des Schadens aus einer Wettbewerbsrechtsverletzung entscheidet, ist an die </a:t>
            </a:r>
            <a:endParaRPr lang="de-AT" sz="2800" dirty="0" smtClean="0"/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sz="2800" b="1" dirty="0" smtClean="0"/>
              <a:t>Feststellung </a:t>
            </a:r>
            <a:r>
              <a:rPr lang="de-AT" sz="2800" b="1" dirty="0"/>
              <a:t>der Wettbewerbsrechtsverletzung gebunden</a:t>
            </a:r>
            <a:r>
              <a:rPr lang="de-AT" sz="2800" dirty="0"/>
              <a:t>, </a:t>
            </a:r>
            <a:endParaRPr lang="de-AT" sz="2800" dirty="0" smtClean="0"/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sz="2800" dirty="0" smtClean="0"/>
              <a:t>wie </a:t>
            </a:r>
            <a:r>
              <a:rPr lang="de-AT" sz="2800" dirty="0"/>
              <a:t>sie in einer </a:t>
            </a:r>
            <a:r>
              <a:rPr lang="de-AT" sz="2800" b="1" dirty="0"/>
              <a:t>rechtskräftigen</a:t>
            </a:r>
            <a:r>
              <a:rPr lang="de-AT" sz="2800" dirty="0"/>
              <a:t> Entscheidung </a:t>
            </a:r>
            <a:endParaRPr lang="de-AT" sz="2800" dirty="0" smtClean="0"/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sz="2800" b="1" dirty="0" smtClean="0"/>
              <a:t>einer</a:t>
            </a:r>
            <a:r>
              <a:rPr lang="de-AT" sz="2800" dirty="0" smtClean="0"/>
              <a:t> </a:t>
            </a:r>
            <a:r>
              <a:rPr lang="de-AT" sz="2800" dirty="0"/>
              <a:t>Wettbewerbsbehörde oder eines </a:t>
            </a:r>
            <a:r>
              <a:rPr lang="de-AT" sz="2800" dirty="0" smtClean="0"/>
              <a:t>Gerichts … getroffen </a:t>
            </a:r>
            <a:r>
              <a:rPr lang="de-AT" sz="2800" dirty="0"/>
              <a:t>wurde.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15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331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 </a:t>
            </a:r>
            <a:r>
              <a:rPr lang="de-DE" dirty="0" err="1"/>
              <a:t>alone</a:t>
            </a:r>
            <a:r>
              <a:rPr lang="de-DE" dirty="0"/>
              <a:t> verfahren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Kläger trägt </a:t>
            </a:r>
            <a:r>
              <a:rPr lang="de-DE" b="1" dirty="0" smtClean="0"/>
              <a:t>Beweislast</a:t>
            </a:r>
            <a:r>
              <a:rPr lang="de-DE" dirty="0" smtClean="0"/>
              <a:t> für Rechtswidrigkeit</a:t>
            </a:r>
          </a:p>
          <a:p>
            <a:endParaRPr lang="de-DE" dirty="0"/>
          </a:p>
          <a:p>
            <a:r>
              <a:rPr lang="de-DE" b="1" dirty="0" smtClean="0"/>
              <a:t>Sinnhaftigkeit</a:t>
            </a:r>
          </a:p>
          <a:p>
            <a:endParaRPr lang="de-DE" dirty="0"/>
          </a:p>
          <a:p>
            <a:pPr marL="19050" lvl="1" indent="0">
              <a:buNone/>
            </a:pPr>
            <a:r>
              <a:rPr lang="de-DE" dirty="0"/>
              <a:t>Möglichkeit</a:t>
            </a:r>
            <a:r>
              <a:rPr lang="de-DE" b="1" dirty="0" smtClean="0"/>
              <a:t> der Unterbrechung </a:t>
            </a:r>
            <a:r>
              <a:rPr lang="de-DE" b="1" dirty="0"/>
              <a:t>des </a:t>
            </a:r>
            <a:r>
              <a:rPr lang="de-DE" b="1" dirty="0" smtClean="0"/>
              <a:t>Verfahrens nach </a:t>
            </a:r>
            <a:r>
              <a:rPr lang="de-AT" b="1" dirty="0" smtClean="0"/>
              <a:t>§</a:t>
            </a:r>
            <a:r>
              <a:rPr lang="de-AT" b="1" dirty="0"/>
              <a:t> </a:t>
            </a:r>
            <a:r>
              <a:rPr lang="de-AT" b="1" dirty="0" smtClean="0"/>
              <a:t>37i:</a:t>
            </a:r>
          </a:p>
          <a:p>
            <a:pPr lvl="1"/>
            <a:r>
              <a:rPr lang="de-AT" dirty="0" smtClean="0"/>
              <a:t>Ein </a:t>
            </a:r>
            <a:r>
              <a:rPr lang="de-AT" dirty="0"/>
              <a:t>Rechtsstreit </a:t>
            </a:r>
            <a:r>
              <a:rPr lang="de-AT" dirty="0" smtClean="0"/>
              <a:t>… kann </a:t>
            </a:r>
            <a:r>
              <a:rPr lang="de-AT" dirty="0"/>
              <a:t>bis </a:t>
            </a:r>
            <a:r>
              <a:rPr lang="de-AT" b="1" dirty="0"/>
              <a:t>zur Erledigung des Verfahrens einer Wettbewerbsbehörde über die </a:t>
            </a:r>
            <a:r>
              <a:rPr lang="de-AT" b="1" dirty="0" smtClean="0"/>
              <a:t>Wettbewerbsrechtsverletzung</a:t>
            </a:r>
            <a:r>
              <a:rPr lang="de-AT" dirty="0" smtClean="0"/>
              <a:t> </a:t>
            </a:r>
            <a:r>
              <a:rPr lang="de-AT" dirty="0"/>
              <a:t>unterbrochen werden.</a:t>
            </a:r>
          </a:p>
          <a:p>
            <a:endParaRPr lang="de-DE" dirty="0" smtClean="0"/>
          </a:p>
          <a:p>
            <a:endParaRPr lang="de-DE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16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822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Verjährung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AT" dirty="0"/>
              <a:t>§ 37 h </a:t>
            </a:r>
            <a:r>
              <a:rPr lang="de-AT" dirty="0" err="1"/>
              <a:t>Abs</a:t>
            </a:r>
            <a:r>
              <a:rPr lang="de-AT" dirty="0"/>
              <a:t> 1 </a:t>
            </a:r>
            <a:r>
              <a:rPr lang="de-AT" dirty="0" err="1" smtClean="0"/>
              <a:t>KartG</a:t>
            </a:r>
            <a:r>
              <a:rPr lang="de-AT" dirty="0" smtClean="0"/>
              <a:t>: </a:t>
            </a:r>
            <a:r>
              <a:rPr lang="de-AT" b="1" dirty="0" smtClean="0"/>
              <a:t>Fünf </a:t>
            </a:r>
            <a:r>
              <a:rPr lang="de-AT" b="1" dirty="0"/>
              <a:t>Jahren</a:t>
            </a:r>
            <a:r>
              <a:rPr lang="de-AT" dirty="0"/>
              <a:t> von dem Zeitpunkt an, in dem der Geschädigte </a:t>
            </a:r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dirty="0"/>
              <a:t>von der </a:t>
            </a:r>
            <a:r>
              <a:rPr lang="de-AT" b="1" dirty="0"/>
              <a:t>Person des Schädigers</a:t>
            </a:r>
            <a:r>
              <a:rPr lang="de-AT" dirty="0"/>
              <a:t>, </a:t>
            </a:r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dirty="0"/>
              <a:t>vom </a:t>
            </a:r>
            <a:r>
              <a:rPr lang="de-AT" b="1" dirty="0"/>
              <a:t>Schaden</a:t>
            </a:r>
            <a:r>
              <a:rPr lang="de-AT" dirty="0"/>
              <a:t>, von dem den Schaden verursachenden Verhalten sowie von der Tatsache, </a:t>
            </a:r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dirty="0"/>
              <a:t>dass dieses </a:t>
            </a:r>
            <a:r>
              <a:rPr lang="de-AT" b="1" dirty="0"/>
              <a:t>Verhalten eine Wettbewerbsrechtsverletzung </a:t>
            </a:r>
            <a:r>
              <a:rPr lang="de-AT" dirty="0"/>
              <a:t>darstellt, </a:t>
            </a:r>
          </a:p>
          <a:p>
            <a:pPr marL="819150" lvl="1" indent="-457200">
              <a:buFont typeface="Wingdings" panose="05000000000000000000" pitchFamily="2" charset="2"/>
              <a:buChar char="ü"/>
            </a:pPr>
            <a:r>
              <a:rPr lang="de-AT" dirty="0"/>
              <a:t>Kenntnis erlangt </a:t>
            </a:r>
            <a:r>
              <a:rPr lang="de-AT" b="1" dirty="0"/>
              <a:t>hat</a:t>
            </a:r>
            <a:r>
              <a:rPr lang="de-AT" dirty="0"/>
              <a:t> oder </a:t>
            </a:r>
            <a:r>
              <a:rPr lang="de-AT" i="1" dirty="0"/>
              <a:t>vernünftigerweise</a:t>
            </a:r>
            <a:r>
              <a:rPr lang="de-AT" dirty="0"/>
              <a:t> </a:t>
            </a:r>
            <a:r>
              <a:rPr lang="de-AT" b="1" dirty="0"/>
              <a:t>hätte</a:t>
            </a:r>
            <a:r>
              <a:rPr lang="de-AT" dirty="0"/>
              <a:t> erlangen </a:t>
            </a:r>
            <a:r>
              <a:rPr lang="de-AT" b="1" dirty="0"/>
              <a:t>müssen</a:t>
            </a:r>
            <a:r>
              <a:rPr lang="de-AT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17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36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Verjährung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772816"/>
            <a:ext cx="10972800" cy="4353352"/>
          </a:xfrm>
        </p:spPr>
        <p:txBody>
          <a:bodyPr/>
          <a:lstStyle/>
          <a:p>
            <a:r>
              <a:rPr lang="de-AT" dirty="0"/>
              <a:t>Ohne Rücksicht auf die Kenntnis oder das </a:t>
            </a:r>
            <a:r>
              <a:rPr lang="de-AT" dirty="0" err="1"/>
              <a:t>Kennenmüssen</a:t>
            </a:r>
            <a:r>
              <a:rPr lang="de-AT" dirty="0"/>
              <a:t> verjährt der Ersatzanspruch in </a:t>
            </a:r>
            <a:r>
              <a:rPr lang="de-AT" b="1" dirty="0"/>
              <a:t>zehn Jahren</a:t>
            </a:r>
            <a:r>
              <a:rPr lang="de-AT" dirty="0"/>
              <a:t> vom Schadenseintritt an. </a:t>
            </a:r>
          </a:p>
          <a:p>
            <a:endParaRPr lang="de-AT" dirty="0" smtClean="0"/>
          </a:p>
          <a:p>
            <a:r>
              <a:rPr lang="de-AT" dirty="0" smtClean="0"/>
              <a:t>Die </a:t>
            </a:r>
            <a:r>
              <a:rPr lang="de-AT" dirty="0"/>
              <a:t>Fristen </a:t>
            </a:r>
            <a:r>
              <a:rPr lang="de-AT" b="1" dirty="0"/>
              <a:t>beginnen nicht</a:t>
            </a:r>
            <a:r>
              <a:rPr lang="de-AT" dirty="0"/>
              <a:t>, </a:t>
            </a:r>
            <a:r>
              <a:rPr lang="de-AT" b="1" dirty="0"/>
              <a:t>bevor</a:t>
            </a:r>
            <a:r>
              <a:rPr lang="de-AT" dirty="0"/>
              <a:t> die Wettbewerbsrechtsverletzung </a:t>
            </a:r>
            <a:r>
              <a:rPr lang="de-AT" b="1" dirty="0"/>
              <a:t>beendet ist</a:t>
            </a:r>
            <a:r>
              <a:rPr lang="de-AT" dirty="0" smtClean="0"/>
              <a:t>.</a:t>
            </a:r>
          </a:p>
          <a:p>
            <a:endParaRPr lang="de-DE" dirty="0"/>
          </a:p>
          <a:p>
            <a:r>
              <a:rPr lang="de-DE" dirty="0" smtClean="0"/>
              <a:t>§ 1489 ABGB: Bei Vorsatzdelikt mit einer ein Jahr übersteigenden Strafdrohung: 30 Jahre</a:t>
            </a: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18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5223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Kartellverbot</a:t>
            </a:r>
            <a:br>
              <a:rPr lang="de-DE" dirty="0" smtClean="0"/>
            </a:br>
            <a:r>
              <a:rPr lang="de-DE" dirty="0" smtClean="0"/>
              <a:t>Art 101 </a:t>
            </a:r>
            <a:r>
              <a:rPr lang="de-DE" dirty="0" err="1" smtClean="0"/>
              <a:t>AEUv</a:t>
            </a:r>
            <a:r>
              <a:rPr lang="de-DE" dirty="0" smtClean="0"/>
              <a:t> – § 1 </a:t>
            </a:r>
            <a:r>
              <a:rPr lang="de-DE" dirty="0" err="1" smtClean="0"/>
              <a:t>Kartg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algn="just"/>
            <a:r>
              <a:rPr lang="de-AT" dirty="0">
                <a:solidFill>
                  <a:srgbClr val="FF0000"/>
                </a:solidFill>
              </a:rPr>
              <a:t>[Mit dem Binnenmarkt unvereinbar und  V]</a:t>
            </a:r>
            <a:r>
              <a:rPr lang="de-AT" dirty="0"/>
              <a:t>erboten sind alle Vereinbarungen zwischen Unternehme[r]n, Beschlüsse von Unternehmervereinigungen und aufeinander abgestimmte Verhaltensweisen, </a:t>
            </a:r>
            <a:r>
              <a:rPr lang="de-AT" dirty="0">
                <a:solidFill>
                  <a:srgbClr val="FF0000"/>
                </a:solidFill>
              </a:rPr>
              <a:t>[welche den Handel zwischen Mitgliedstaaten zu beeinträchtigen geeignet sind und]</a:t>
            </a:r>
            <a:r>
              <a:rPr lang="de-AT" dirty="0"/>
              <a:t>  die eine Verhinderung, Einschränkung oder Verfälschung des Wettbewerbs bezwecken oder bewirken.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612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Verjährung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AT" dirty="0"/>
              <a:t>Die Verjährung eines Ersatzanspruchs wird </a:t>
            </a:r>
            <a:r>
              <a:rPr lang="de-AT" b="1" dirty="0"/>
              <a:t>gehemmt</a:t>
            </a:r>
            <a:r>
              <a:rPr lang="de-AT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 smtClean="0"/>
              <a:t>für </a:t>
            </a:r>
            <a:r>
              <a:rPr lang="de-AT" dirty="0"/>
              <a:t>die </a:t>
            </a:r>
            <a:r>
              <a:rPr lang="de-AT" b="1" dirty="0"/>
              <a:t>Dauer eines auf die Entscheidung einer Wettbewerbsbehörde gegen die Wettbewerbsrechtsverletzung gerichteten Verfahrens</a:t>
            </a:r>
            <a:r>
              <a:rPr lang="de-AT" dirty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 smtClean="0"/>
              <a:t>für </a:t>
            </a:r>
            <a:r>
              <a:rPr lang="de-AT" dirty="0"/>
              <a:t>die </a:t>
            </a:r>
            <a:r>
              <a:rPr lang="de-AT" b="1" dirty="0"/>
              <a:t>Dauer einer Untersuchungsmaßnahme </a:t>
            </a:r>
            <a:r>
              <a:rPr lang="de-AT" dirty="0"/>
              <a:t>einer Wettbewerbsbehörde gegen die Wettbewerbsrechtsverletzung und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 smtClean="0"/>
              <a:t>für </a:t>
            </a:r>
            <a:r>
              <a:rPr lang="de-AT" dirty="0"/>
              <a:t>die Dauer von </a:t>
            </a:r>
            <a:r>
              <a:rPr lang="de-AT" dirty="0" smtClean="0"/>
              <a:t>Vergleichsverhandlungen.</a:t>
            </a: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19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740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Verjährung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Ende der Hemmung:</a:t>
            </a:r>
          </a:p>
          <a:p>
            <a:endParaRPr lang="de-DE" dirty="0"/>
          </a:p>
          <a:p>
            <a:r>
              <a:rPr lang="de-AT" b="1" dirty="0" smtClean="0"/>
              <a:t>Behördliche Verfahren: ein </a:t>
            </a:r>
            <a:r>
              <a:rPr lang="de-AT" b="1" dirty="0"/>
              <a:t>Jahr nach der rechtskräftigen Entscheidung oder anderweitigen </a:t>
            </a:r>
            <a:r>
              <a:rPr lang="de-AT" b="1" dirty="0" smtClean="0"/>
              <a:t>Beendigung </a:t>
            </a:r>
          </a:p>
          <a:p>
            <a:endParaRPr lang="de-DE" b="1" dirty="0"/>
          </a:p>
          <a:p>
            <a:r>
              <a:rPr lang="de-AT" dirty="0"/>
              <a:t>nach Abbruch der </a:t>
            </a:r>
            <a:r>
              <a:rPr lang="de-AT" dirty="0" smtClean="0"/>
              <a:t>Vergleichsverhandlungen: Klage ist </a:t>
            </a:r>
            <a:r>
              <a:rPr lang="de-AT" b="1" dirty="0"/>
              <a:t>binnen angemessener Frist einzubringen und gehörig fortzusetzen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20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4409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Kronzeugen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772816"/>
            <a:ext cx="10972800" cy="4353352"/>
          </a:xfrm>
        </p:spPr>
        <p:txBody>
          <a:bodyPr/>
          <a:lstStyle/>
          <a:p>
            <a:r>
              <a:rPr lang="de-DE" b="1" dirty="0" smtClean="0"/>
              <a:t>Grundsatz: </a:t>
            </a:r>
            <a:r>
              <a:rPr lang="de-DE" sz="2000" dirty="0"/>
              <a:t>Kronzeugen haften für den von ihnen verursachten Schaden</a:t>
            </a:r>
          </a:p>
          <a:p>
            <a:endParaRPr lang="de-DE" dirty="0"/>
          </a:p>
          <a:p>
            <a:r>
              <a:rPr lang="de-DE" b="1" dirty="0" smtClean="0"/>
              <a:t>Einschränkungen:</a:t>
            </a:r>
          </a:p>
          <a:p>
            <a:endParaRPr lang="de-DE" dirty="0" smtClean="0"/>
          </a:p>
          <a:p>
            <a:r>
              <a:rPr lang="de-DE" dirty="0" smtClean="0"/>
              <a:t>§ 37 e </a:t>
            </a:r>
            <a:r>
              <a:rPr lang="de-DE" dirty="0" err="1" smtClean="0"/>
              <a:t>Abs</a:t>
            </a:r>
            <a:r>
              <a:rPr lang="de-DE" dirty="0" smtClean="0"/>
              <a:t> 3: </a:t>
            </a:r>
            <a:r>
              <a:rPr lang="de-AT" sz="2000" dirty="0" smtClean="0"/>
              <a:t>Kronzeuge </a:t>
            </a:r>
            <a:r>
              <a:rPr lang="de-AT" sz="2000" dirty="0"/>
              <a:t>haftet nur gegenüber ihren unmittelbaren und mittelbaren Abnehmern oder Lieferanten, es sei denn, die anderen Geschädigten können von den anderen Haftpflichtigen keinen vollständigen Schadenersatz erlangen</a:t>
            </a:r>
            <a:endParaRPr lang="de-DE" sz="2000" dirty="0"/>
          </a:p>
          <a:p>
            <a:endParaRPr lang="de-DE" dirty="0" smtClean="0"/>
          </a:p>
          <a:p>
            <a:r>
              <a:rPr lang="de-DE" dirty="0" smtClean="0"/>
              <a:t>§ 37 e </a:t>
            </a:r>
            <a:r>
              <a:rPr lang="de-DE" dirty="0" err="1" smtClean="0"/>
              <a:t>Abs</a:t>
            </a:r>
            <a:r>
              <a:rPr lang="de-DE" dirty="0" smtClean="0"/>
              <a:t> 4: </a:t>
            </a:r>
            <a:r>
              <a:rPr lang="de-DE" sz="2000" dirty="0"/>
              <a:t>Begünstigung beim Regress zwischen Kartellanten</a:t>
            </a:r>
          </a:p>
          <a:p>
            <a:endParaRPr lang="de-DE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21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885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schaden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550" b="1" dirty="0" smtClean="0"/>
              <a:t>§</a:t>
            </a:r>
            <a:r>
              <a:rPr lang="de-AT" sz="2550" b="1" dirty="0"/>
              <a:t> 37c.</a:t>
            </a:r>
            <a:r>
              <a:rPr lang="de-AT" sz="2550" dirty="0"/>
              <a:t> (1) Wer schuldhaft eine Wettbewerbsrechtsverletzung begeht, ist zum </a:t>
            </a:r>
            <a:r>
              <a:rPr lang="de-AT" sz="2550" b="1" dirty="0"/>
              <a:t>Ersatz</a:t>
            </a:r>
            <a:r>
              <a:rPr lang="de-AT" sz="2550" dirty="0"/>
              <a:t> des dadurch verursachten </a:t>
            </a:r>
            <a:r>
              <a:rPr lang="de-AT" sz="2550" b="1" dirty="0"/>
              <a:t>Schadens</a:t>
            </a:r>
            <a:r>
              <a:rPr lang="de-AT" sz="2550" dirty="0"/>
              <a:t> verpflichtet.</a:t>
            </a:r>
          </a:p>
          <a:p>
            <a:r>
              <a:rPr lang="de-AT" sz="2550" dirty="0"/>
              <a:t>(2) Es wird </a:t>
            </a:r>
            <a:r>
              <a:rPr lang="de-AT" sz="2550" b="1" dirty="0"/>
              <a:t>vermutet</a:t>
            </a:r>
            <a:r>
              <a:rPr lang="de-AT" sz="2550" dirty="0"/>
              <a:t>, dass ein Kartell zwischen Wettbewerbern einen </a:t>
            </a:r>
            <a:r>
              <a:rPr lang="de-AT" sz="2550" b="1" dirty="0"/>
              <a:t>Schaden</a:t>
            </a:r>
            <a:r>
              <a:rPr lang="de-AT" sz="2550" dirty="0"/>
              <a:t> verursacht. Diese Vermutung kann widerlegt werden.</a:t>
            </a:r>
          </a:p>
          <a:p>
            <a:pPr algn="ctr"/>
            <a:r>
              <a:rPr lang="de-AT" sz="2550" b="1" dirty="0"/>
              <a:t>Gegenstand des Ersatzes</a:t>
            </a:r>
          </a:p>
          <a:p>
            <a:r>
              <a:rPr lang="de-AT" sz="2550" b="1" dirty="0"/>
              <a:t>§ 37d.</a:t>
            </a:r>
            <a:r>
              <a:rPr lang="de-AT" sz="2550" dirty="0"/>
              <a:t> (1) Der Ersatz des Schadens umfasst auch den entgangenen Gewinn.</a:t>
            </a:r>
          </a:p>
          <a:p>
            <a:r>
              <a:rPr lang="de-AT" sz="2550" dirty="0"/>
              <a:t>(2) Der Ersatzpflichtige hat die Schadenersatzforderung ab Eintritt des Schadens in sinngemäßer Anwendung des § 1333 ABGB zu verzinsen.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22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6998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schaden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Differenz </a:t>
            </a:r>
            <a:r>
              <a:rPr lang="de-DE" dirty="0"/>
              <a:t>zwischen dem </a:t>
            </a:r>
            <a:r>
              <a:rPr lang="de-DE" b="1" dirty="0"/>
              <a:t>tatsächlich gezahlten Preis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dirty="0" smtClean="0"/>
              <a:t>(= Kartellpreis</a:t>
            </a:r>
            <a:r>
              <a:rPr lang="de-DE" dirty="0"/>
              <a:t>) und dem Preis</a:t>
            </a:r>
            <a:r>
              <a:rPr lang="de-DE" dirty="0" smtClean="0"/>
              <a:t>, der </a:t>
            </a:r>
            <a:r>
              <a:rPr lang="de-DE" b="1" dirty="0"/>
              <a:t>ohne das Kartell zu zahlen gewesen wäre</a:t>
            </a:r>
            <a:r>
              <a:rPr lang="de-DE" dirty="0"/>
              <a:t> </a:t>
            </a:r>
            <a:r>
              <a:rPr lang="de-DE" dirty="0" smtClean="0"/>
              <a:t>(= hypothetischer </a:t>
            </a:r>
            <a:r>
              <a:rPr lang="de-DE" dirty="0"/>
              <a:t>Wettbewerbspreis).</a:t>
            </a:r>
          </a:p>
          <a:p>
            <a:endParaRPr lang="de-DE" dirty="0" smtClean="0"/>
          </a:p>
          <a:p>
            <a:r>
              <a:rPr lang="de-DE" dirty="0" smtClean="0"/>
              <a:t>Ersatz </a:t>
            </a:r>
            <a:r>
              <a:rPr lang="de-DE" dirty="0"/>
              <a:t>eines entgangenen Gewinns 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Zinsen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23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74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schaden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Hypothetischer Wettbewerbspreis – verschiedene Berechnungsmethoden</a:t>
            </a:r>
          </a:p>
          <a:p>
            <a:endParaRPr lang="de-DE" dirty="0"/>
          </a:p>
          <a:p>
            <a:r>
              <a:rPr lang="de-DE" dirty="0" smtClean="0"/>
              <a:t>Schlüssigkeit des Vorbringens </a:t>
            </a:r>
          </a:p>
          <a:p>
            <a:pPr algn="just"/>
            <a:r>
              <a:rPr lang="de-AT" sz="2000" b="1" dirty="0"/>
              <a:t>§ 37j.</a:t>
            </a:r>
            <a:r>
              <a:rPr lang="de-AT" sz="2000" dirty="0"/>
              <a:t> (1) </a:t>
            </a:r>
            <a:r>
              <a:rPr lang="de-AT" sz="2000" dirty="0" smtClean="0"/>
              <a:t>ausreichend, </a:t>
            </a:r>
            <a:r>
              <a:rPr lang="de-AT" sz="2000" dirty="0"/>
              <a:t>wenn die </a:t>
            </a:r>
            <a:r>
              <a:rPr lang="de-AT" sz="2000" b="1" dirty="0"/>
              <a:t>Klage</a:t>
            </a:r>
            <a:r>
              <a:rPr lang="de-AT" sz="2000" dirty="0"/>
              <a:t> zumindest soweit </a:t>
            </a:r>
            <a:r>
              <a:rPr lang="de-AT" sz="2000" dirty="0" err="1"/>
              <a:t>substanziiert</a:t>
            </a:r>
            <a:r>
              <a:rPr lang="de-AT" sz="2000" dirty="0"/>
              <a:t> ist, als diejenigen Tatsachen und Beweismittel enthalten sind, die dem Kläger mit </a:t>
            </a:r>
            <a:r>
              <a:rPr lang="de-AT" sz="2000" b="1" dirty="0"/>
              <a:t>zumutbarem Aufwand </a:t>
            </a:r>
            <a:r>
              <a:rPr lang="de-AT" sz="2000" dirty="0"/>
              <a:t>zugänglich sind und die die </a:t>
            </a:r>
            <a:r>
              <a:rPr lang="de-AT" sz="2000" b="1" dirty="0"/>
              <a:t>Plausibilität eines </a:t>
            </a:r>
            <a:r>
              <a:rPr lang="de-AT" sz="2000" b="1" dirty="0" smtClean="0"/>
              <a:t>Schadenersatzanspruchs</a:t>
            </a:r>
            <a:r>
              <a:rPr lang="de-AT" sz="2000" dirty="0" smtClean="0"/>
              <a:t> </a:t>
            </a:r>
            <a:r>
              <a:rPr lang="de-AT" sz="2000" dirty="0"/>
              <a:t>ausreichend stützen</a:t>
            </a:r>
            <a:r>
              <a:rPr lang="de-AT" sz="2000" dirty="0" smtClean="0"/>
              <a:t>.</a:t>
            </a:r>
          </a:p>
          <a:p>
            <a:pPr algn="just"/>
            <a:endParaRPr lang="de-DE" sz="2000" dirty="0"/>
          </a:p>
          <a:p>
            <a:pPr algn="just"/>
            <a:r>
              <a:rPr lang="de-DE" dirty="0"/>
              <a:t>§ 273 ZPO versus Sachverständiger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24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4066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404664"/>
            <a:ext cx="10972800" cy="1800200"/>
          </a:xfrm>
        </p:spPr>
        <p:txBody>
          <a:bodyPr/>
          <a:lstStyle/>
          <a:p>
            <a:r>
              <a:rPr lang="de-AT" dirty="0"/>
              <a:t>Unterstützung durch Kartellgericht, Bundeskartellanwalt und </a:t>
            </a:r>
            <a:r>
              <a:rPr lang="de-AT" dirty="0" smtClean="0"/>
              <a:t>Bundeswettbewerbsbehörde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780928"/>
            <a:ext cx="10972800" cy="3345240"/>
          </a:xfrm>
        </p:spPr>
        <p:txBody>
          <a:bodyPr/>
          <a:lstStyle/>
          <a:p>
            <a:r>
              <a:rPr lang="de-DE" dirty="0" smtClean="0"/>
              <a:t>Gericht kann nach § 37 l die genannten Institutionen ersuchen, bei der Festlegung der Höhe des Schadenersatzes zu unterstützen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25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6450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Offenlegung von Beweismitteln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§ 37 j </a:t>
            </a:r>
            <a:r>
              <a:rPr lang="de-DE" dirty="0" err="1" smtClean="0"/>
              <a:t>Abs</a:t>
            </a:r>
            <a:r>
              <a:rPr lang="de-DE" dirty="0" smtClean="0"/>
              <a:t> 2 ff </a:t>
            </a:r>
          </a:p>
          <a:p>
            <a:endParaRPr lang="de-DE" sz="1600" dirty="0"/>
          </a:p>
          <a:p>
            <a:r>
              <a:rPr lang="de-DE" dirty="0" smtClean="0"/>
              <a:t>Begründeter Antrag</a:t>
            </a:r>
          </a:p>
          <a:p>
            <a:endParaRPr lang="de-DE" sz="1600" dirty="0"/>
          </a:p>
          <a:p>
            <a:r>
              <a:rPr lang="de-DE" dirty="0" smtClean="0"/>
              <a:t>Zwischenverfahren</a:t>
            </a:r>
          </a:p>
          <a:p>
            <a:endParaRPr lang="de-DE" sz="1600" dirty="0"/>
          </a:p>
          <a:p>
            <a:r>
              <a:rPr lang="de-DE" dirty="0" smtClean="0"/>
              <a:t>Interessenabwägung – Vermeidung, Schadenersatz zu leisten, ist nicht schutzwürdig (</a:t>
            </a:r>
            <a:r>
              <a:rPr lang="de-DE" dirty="0"/>
              <a:t>§ 37 j </a:t>
            </a:r>
            <a:r>
              <a:rPr lang="de-DE" dirty="0" err="1"/>
              <a:t>Abs</a:t>
            </a:r>
            <a:r>
              <a:rPr lang="de-DE" dirty="0"/>
              <a:t> </a:t>
            </a:r>
            <a:r>
              <a:rPr lang="de-DE" dirty="0" smtClean="0"/>
              <a:t>5)</a:t>
            </a:r>
          </a:p>
          <a:p>
            <a:endParaRPr lang="de-DE" sz="1600" dirty="0"/>
          </a:p>
          <a:p>
            <a:r>
              <a:rPr lang="de-DE" dirty="0" smtClean="0"/>
              <a:t>Maßnahmen zum Schutz vertraulicher Informationen  </a:t>
            </a:r>
            <a:endParaRPr lang="de-DE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26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926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Ordnungsstrafen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b="1" dirty="0"/>
              <a:t>§ 37m.</a:t>
            </a:r>
            <a:r>
              <a:rPr lang="de-AT" dirty="0"/>
              <a:t> Das Gericht </a:t>
            </a:r>
            <a:r>
              <a:rPr lang="de-AT" b="1" dirty="0"/>
              <a:t>hat</a:t>
            </a:r>
            <a:r>
              <a:rPr lang="de-AT" dirty="0"/>
              <a:t> gegen </a:t>
            </a:r>
            <a:r>
              <a:rPr lang="de-AT" b="1" dirty="0"/>
              <a:t>Parteien</a:t>
            </a:r>
            <a:r>
              <a:rPr lang="de-AT" dirty="0"/>
              <a:t> und deren </a:t>
            </a:r>
            <a:r>
              <a:rPr lang="de-AT" b="1" dirty="0"/>
              <a:t>Vertreter</a:t>
            </a:r>
            <a:r>
              <a:rPr lang="de-AT" dirty="0"/>
              <a:t> sowie Dritte Ordnungsstrafen bis zu 100.000 Euro zu verhängen, wenn diese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 smtClean="0"/>
              <a:t>relevante </a:t>
            </a:r>
            <a:r>
              <a:rPr lang="de-AT" dirty="0"/>
              <a:t>Beweismittel dem Beweisführer entziehen, beseitigen oder zur Benützung untauglich machen,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 smtClean="0"/>
              <a:t>die </a:t>
            </a:r>
            <a:r>
              <a:rPr lang="de-AT" dirty="0"/>
              <a:t>Erfüllung der mit einer Anordnung zum Schutz vertraulicher Informationen auferlegten Verpflichtungen unterlassen oder verweigern oder</a:t>
            </a:r>
          </a:p>
          <a:p>
            <a:pPr marL="514350" indent="-514350">
              <a:buFont typeface="+mj-lt"/>
              <a:buAutoNum type="arabicPeriod"/>
            </a:pPr>
            <a:r>
              <a:rPr lang="de-AT" dirty="0" smtClean="0"/>
              <a:t>nach </a:t>
            </a:r>
            <a:r>
              <a:rPr lang="de-AT" dirty="0"/>
              <a:t>§ 37k Abs. 5 und 6 unzulässig Beweismittel benutzen.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27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86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Prozesstaktische fragen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772816"/>
            <a:ext cx="10972800" cy="4353352"/>
          </a:xfrm>
        </p:spPr>
        <p:txBody>
          <a:bodyPr/>
          <a:lstStyle/>
          <a:p>
            <a:r>
              <a:rPr lang="de-DE" dirty="0" smtClean="0"/>
              <a:t>Sinnhaftigkeit Sammelklagen</a:t>
            </a:r>
          </a:p>
          <a:p>
            <a:endParaRPr lang="de-DE" dirty="0"/>
          </a:p>
          <a:p>
            <a:r>
              <a:rPr lang="de-DE" dirty="0" smtClean="0"/>
              <a:t>Nur Vertragspartner klagen oder auch alle anderen Kartellanten mitklagen?</a:t>
            </a:r>
          </a:p>
          <a:p>
            <a:endParaRPr lang="de-DE" dirty="0"/>
          </a:p>
          <a:p>
            <a:r>
              <a:rPr lang="de-DE" b="1" dirty="0" smtClean="0"/>
              <a:t>TIPP</a:t>
            </a:r>
            <a:r>
              <a:rPr lang="de-DE" dirty="0" smtClean="0"/>
              <a:t>: EK und nationale Kartellbehörden haben informative 	 Leitlinien auf Websites, die oft weiter helfen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28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9888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Preiskartelle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AT" dirty="0" smtClean="0"/>
              <a:t>Nach </a:t>
            </a:r>
            <a:r>
              <a:rPr lang="de-AT" dirty="0"/>
              <a:t>Abs. 1 sind insbesondere </a:t>
            </a:r>
            <a:r>
              <a:rPr lang="de-AT" dirty="0" smtClean="0"/>
              <a:t>verboten</a:t>
            </a:r>
          </a:p>
          <a:p>
            <a:pPr algn="just"/>
            <a:endParaRPr lang="de-AT" sz="2000" dirty="0"/>
          </a:p>
          <a:p>
            <a:pPr marL="360363" indent="-360363"/>
            <a:r>
              <a:rPr lang="de-AT" dirty="0" smtClean="0"/>
              <a:t>1</a:t>
            </a:r>
            <a:r>
              <a:rPr lang="de-AT" dirty="0"/>
              <a:t>.	die </a:t>
            </a:r>
            <a:r>
              <a:rPr lang="de-AT" b="1" dirty="0">
                <a:solidFill>
                  <a:srgbClr val="FF0000"/>
                </a:solidFill>
              </a:rPr>
              <a:t>unmittelbare</a:t>
            </a:r>
            <a:r>
              <a:rPr lang="de-AT" dirty="0"/>
              <a:t> oder </a:t>
            </a:r>
            <a:r>
              <a:rPr lang="de-AT" b="1" dirty="0">
                <a:solidFill>
                  <a:srgbClr val="FF0000"/>
                </a:solidFill>
              </a:rPr>
              <a:t>mittelbare</a:t>
            </a:r>
            <a:r>
              <a:rPr lang="de-AT" dirty="0"/>
              <a:t> Festsetzung der An- oder </a:t>
            </a:r>
            <a:r>
              <a:rPr lang="de-AT" dirty="0" smtClean="0"/>
              <a:t>Verkaufspreise </a:t>
            </a:r>
            <a:r>
              <a:rPr lang="de-AT" dirty="0"/>
              <a:t>…</a:t>
            </a:r>
          </a:p>
          <a:p>
            <a:pPr algn="just"/>
            <a:r>
              <a:rPr lang="de-AT" dirty="0"/>
              <a:t> </a:t>
            </a:r>
            <a:endParaRPr lang="de-AT" sz="2000" dirty="0"/>
          </a:p>
          <a:p>
            <a:pPr algn="just"/>
            <a:r>
              <a:rPr lang="de-AT" dirty="0"/>
              <a:t>Verbotene Vereinbarungen oder Beschlüsse sind nichtig.</a:t>
            </a:r>
          </a:p>
          <a:p>
            <a:pPr algn="just"/>
            <a:r>
              <a:rPr lang="de-AT" dirty="0"/>
              <a:t> </a:t>
            </a:r>
          </a:p>
          <a:p>
            <a:r>
              <a:rPr lang="de-AT" dirty="0" smtClean="0"/>
              <a:t>Hardcorekartelle können keinen Rechtfertigungstatbestand </a:t>
            </a:r>
            <a:br>
              <a:rPr lang="de-AT" dirty="0" smtClean="0"/>
            </a:br>
            <a:r>
              <a:rPr lang="de-AT" dirty="0" smtClean="0"/>
              <a:t>(Art 101 </a:t>
            </a:r>
            <a:r>
              <a:rPr lang="de-AT" dirty="0" err="1" smtClean="0"/>
              <a:t>Abs</a:t>
            </a:r>
            <a:r>
              <a:rPr lang="de-AT" dirty="0" smtClean="0"/>
              <a:t> 3 AEUV </a:t>
            </a:r>
            <a:r>
              <a:rPr lang="de-AT" dirty="0" err="1" smtClean="0"/>
              <a:t>bzw</a:t>
            </a:r>
            <a:r>
              <a:rPr lang="de-AT" dirty="0" smtClean="0"/>
              <a:t> § 2 </a:t>
            </a:r>
            <a:r>
              <a:rPr lang="de-AT" dirty="0" err="1" smtClean="0"/>
              <a:t>KartG</a:t>
            </a:r>
            <a:r>
              <a:rPr lang="de-AT" dirty="0" smtClean="0"/>
              <a:t>) erfüllen.</a:t>
            </a: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679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/>
          <a:lstStyle/>
          <a:p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/>
            </a:r>
            <a:br>
              <a:rPr lang="de-AT" dirty="0" smtClean="0"/>
            </a:b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1200" y="1268761"/>
            <a:ext cx="8435280" cy="4392487"/>
          </a:xfrm>
        </p:spPr>
        <p:txBody>
          <a:bodyPr>
            <a:normAutofit/>
          </a:bodyPr>
          <a:lstStyle/>
          <a:p>
            <a:pPr indent="2332038">
              <a:spcBef>
                <a:spcPts val="0"/>
              </a:spcBef>
            </a:pPr>
            <a:endParaRPr lang="de-AT" sz="1800" dirty="0">
              <a:latin typeface="Lucida Sans" pitchFamily="34" charset="0"/>
            </a:endParaRPr>
          </a:p>
          <a:p>
            <a:pPr indent="2332038">
              <a:spcBef>
                <a:spcPts val="0"/>
              </a:spcBef>
            </a:pPr>
            <a:endParaRPr lang="de-AT" sz="1800" dirty="0">
              <a:latin typeface="Lucida Sans" pitchFamily="34" charset="0"/>
            </a:endParaRPr>
          </a:p>
          <a:p>
            <a:pPr indent="2332038">
              <a:spcBef>
                <a:spcPts val="0"/>
              </a:spcBef>
            </a:pPr>
            <a:r>
              <a:rPr lang="de-AT" sz="1800" dirty="0">
                <a:latin typeface="Lucida Sans" pitchFamily="34" charset="0"/>
              </a:rPr>
              <a:t>	</a:t>
            </a:r>
            <a:r>
              <a:rPr lang="de-AT" sz="1800" b="1" dirty="0" smtClean="0">
                <a:latin typeface="Lucida Sans" pitchFamily="34" charset="0"/>
              </a:rPr>
              <a:t>Dr. Michael Brand M.B.L.-</a:t>
            </a:r>
            <a:r>
              <a:rPr lang="de-AT" sz="1800" b="1" dirty="0" err="1" smtClean="0">
                <a:latin typeface="Lucida Sans" pitchFamily="34" charset="0"/>
              </a:rPr>
              <a:t>HSG</a:t>
            </a:r>
            <a:endParaRPr lang="de-AT" sz="1800" b="1" dirty="0" smtClean="0">
              <a:latin typeface="Lucida Sans" pitchFamily="34" charset="0"/>
            </a:endParaRPr>
          </a:p>
          <a:p>
            <a:pPr indent="2776538">
              <a:spcBef>
                <a:spcPts val="200"/>
              </a:spcBef>
            </a:pPr>
            <a:r>
              <a:rPr lang="de-AT" sz="1800" b="1" dirty="0" smtClean="0">
                <a:latin typeface="Lucida Sans" pitchFamily="34" charset="0"/>
              </a:rPr>
              <a:t>Rechtsanwalt</a:t>
            </a:r>
          </a:p>
          <a:p>
            <a:pPr marL="2782888" indent="-6350">
              <a:spcBef>
                <a:spcPts val="200"/>
              </a:spcBef>
            </a:pPr>
            <a:r>
              <a:rPr lang="de-AT" sz="1200" b="1" dirty="0">
                <a:latin typeface="Lucida Sans" panose="020B0602030504020204" pitchFamily="34" charset="0"/>
              </a:rPr>
              <a:t>Allgemein beeideter und gerichtlich </a:t>
            </a:r>
            <a:r>
              <a:rPr lang="de-AT" sz="1200" b="1" dirty="0" smtClean="0">
                <a:latin typeface="Lucida Sans" panose="020B0602030504020204" pitchFamily="34" charset="0"/>
              </a:rPr>
              <a:t>zertifizierter </a:t>
            </a:r>
            <a:r>
              <a:rPr lang="de-AT" sz="1200" b="1" dirty="0">
                <a:latin typeface="Lucida Sans" panose="020B0602030504020204" pitchFamily="34" charset="0"/>
              </a:rPr>
              <a:t>Sachverständiger für den Schutz vertraulicher Informationen und von </a:t>
            </a:r>
            <a:r>
              <a:rPr lang="de-AT" sz="1200" b="1" dirty="0" smtClean="0">
                <a:latin typeface="Lucida Sans" panose="020B0602030504020204" pitchFamily="34" charset="0"/>
              </a:rPr>
              <a:t>Geschäftsgeheimnissen </a:t>
            </a:r>
            <a:r>
              <a:rPr lang="de-AT" sz="1200" b="1" dirty="0">
                <a:latin typeface="Lucida Sans" panose="020B0602030504020204" pitchFamily="34" charset="0"/>
              </a:rPr>
              <a:t>gemäß </a:t>
            </a:r>
            <a:r>
              <a:rPr lang="de-AT" sz="1200" b="1" dirty="0" smtClean="0">
                <a:latin typeface="Lucida Sans" panose="020B0602030504020204" pitchFamily="34" charset="0"/>
              </a:rPr>
              <a:t>§ 37 j </a:t>
            </a:r>
            <a:r>
              <a:rPr lang="de-AT" sz="1200" b="1" dirty="0" err="1" smtClean="0">
                <a:latin typeface="Lucida Sans" panose="020B0602030504020204" pitchFamily="34" charset="0"/>
              </a:rPr>
              <a:t>Abs</a:t>
            </a:r>
            <a:r>
              <a:rPr lang="de-AT" sz="1200" b="1" dirty="0" smtClean="0">
                <a:latin typeface="Lucida Sans" panose="020B0602030504020204" pitchFamily="34" charset="0"/>
              </a:rPr>
              <a:t> 6 Z 4 </a:t>
            </a:r>
            <a:r>
              <a:rPr lang="de-AT" sz="1200" b="1" dirty="0" err="1" smtClean="0">
                <a:latin typeface="Lucida Sans" panose="020B0602030504020204" pitchFamily="34" charset="0"/>
              </a:rPr>
              <a:t>KartG</a:t>
            </a:r>
            <a:r>
              <a:rPr lang="de-AT" sz="1200" b="1" dirty="0" smtClean="0">
                <a:latin typeface="Lucida Sans" panose="020B0602030504020204" pitchFamily="34" charset="0"/>
              </a:rPr>
              <a:t> und </a:t>
            </a:r>
            <a:br>
              <a:rPr lang="de-AT" sz="1200" b="1" dirty="0" smtClean="0">
                <a:latin typeface="Lucida Sans" panose="020B0602030504020204" pitchFamily="34" charset="0"/>
              </a:rPr>
            </a:br>
            <a:r>
              <a:rPr lang="de-AT" sz="1200" b="1" dirty="0" smtClean="0">
                <a:latin typeface="Lucida Sans" panose="020B0602030504020204" pitchFamily="34" charset="0"/>
              </a:rPr>
              <a:t>§ 26 h </a:t>
            </a:r>
            <a:r>
              <a:rPr lang="de-AT" sz="1200" b="1" dirty="0" err="1" smtClean="0">
                <a:latin typeface="Lucida Sans" panose="020B0602030504020204" pitchFamily="34" charset="0"/>
              </a:rPr>
              <a:t>Abs</a:t>
            </a:r>
            <a:r>
              <a:rPr lang="de-AT" sz="1200" b="1" dirty="0" smtClean="0">
                <a:latin typeface="Lucida Sans" panose="020B0602030504020204" pitchFamily="34" charset="0"/>
              </a:rPr>
              <a:t> 2 UWG (FG 92.60 Wettbewerbsökonomie)</a:t>
            </a:r>
            <a:endParaRPr lang="de-AT" sz="1200" b="1" dirty="0">
              <a:latin typeface="Lucida Sans" panose="020B0602030504020204" pitchFamily="34" charset="0"/>
            </a:endParaRPr>
          </a:p>
          <a:p>
            <a:pPr indent="622300"/>
            <a:endParaRPr lang="de-DE" sz="1800" dirty="0" smtClean="0">
              <a:latin typeface="Lucida Sans" pitchFamily="34" charset="0"/>
            </a:endParaRPr>
          </a:p>
          <a:p>
            <a:pPr indent="622300"/>
            <a:endParaRPr lang="de-AT" sz="1800" dirty="0">
              <a:latin typeface="Lucida Sans" pitchFamily="34" charset="0"/>
            </a:endParaRPr>
          </a:p>
          <a:p>
            <a:pPr algn="ctr">
              <a:spcBef>
                <a:spcPts val="1800"/>
              </a:spcBef>
            </a:pPr>
            <a:r>
              <a:rPr lang="de-AT" sz="1800" b="1" dirty="0" smtClean="0">
                <a:latin typeface="Lucida Sans" pitchFamily="34" charset="0"/>
              </a:rPr>
              <a:t>Brand </a:t>
            </a:r>
            <a:r>
              <a:rPr lang="de-AT" sz="1800" b="1" dirty="0">
                <a:latin typeface="Lucida Sans" pitchFamily="34" charset="0"/>
              </a:rPr>
              <a:t>Rechtsanwälte GmbH</a:t>
            </a:r>
            <a:r>
              <a:rPr lang="de-AT" sz="1800" dirty="0">
                <a:latin typeface="Lucida Sans" pitchFamily="34" charset="0"/>
              </a:rPr>
              <a:t> </a:t>
            </a:r>
          </a:p>
          <a:p>
            <a:pPr algn="ctr">
              <a:spcBef>
                <a:spcPts val="1200"/>
              </a:spcBef>
            </a:pPr>
            <a:r>
              <a:rPr lang="de-AT" sz="1800" dirty="0" smtClean="0">
                <a:latin typeface="Lucida Sans" pitchFamily="34" charset="0"/>
              </a:rPr>
              <a:t>Schüttelstraße </a:t>
            </a:r>
            <a:r>
              <a:rPr lang="de-AT" sz="1800" dirty="0">
                <a:latin typeface="Lucida Sans" pitchFamily="34" charset="0"/>
              </a:rPr>
              <a:t>55, 1020 Wien</a:t>
            </a:r>
          </a:p>
          <a:p>
            <a:pPr algn="ctr"/>
            <a:r>
              <a:rPr lang="de-AT" sz="1800" dirty="0">
                <a:latin typeface="Lucida Sans" pitchFamily="34" charset="0"/>
              </a:rPr>
              <a:t>office@b-law.at	  +43 1 725 77	</a:t>
            </a:r>
            <a:r>
              <a:rPr lang="de-AT" sz="1800" dirty="0" smtClean="0">
                <a:latin typeface="Lucida Sans" pitchFamily="34" charset="0"/>
                <a:hlinkClick r:id="rId2"/>
              </a:rPr>
              <a:t>www.b-law.at</a:t>
            </a:r>
            <a:endParaRPr lang="de-AT" sz="1800" dirty="0" smtClean="0">
              <a:latin typeface="Lucida Sans" pitchFamily="34" charset="0"/>
            </a:endParaRPr>
          </a:p>
          <a:p>
            <a:pPr algn="ctr"/>
            <a:r>
              <a:rPr lang="de-DE" sz="1800" dirty="0" smtClean="0">
                <a:latin typeface="Lucida Sans" pitchFamily="34" charset="0"/>
                <a:hlinkClick r:id="rId3"/>
              </a:rPr>
              <a:t>www.kartellschadenersatz.at</a:t>
            </a:r>
            <a:r>
              <a:rPr lang="de-DE" sz="1800" dirty="0" smtClean="0">
                <a:latin typeface="Lucida Sans" pitchFamily="34" charset="0"/>
              </a:rPr>
              <a:t>   </a:t>
            </a:r>
            <a:endParaRPr lang="de-AT" sz="1800" dirty="0">
              <a:latin typeface="Lucida Sans" pitchFamily="34" charset="0"/>
            </a:endParaRPr>
          </a:p>
          <a:p>
            <a:pPr algn="ctr"/>
            <a:endParaRPr lang="de-AT" sz="1800" dirty="0">
              <a:latin typeface="Lucida Sans" pitchFamily="34" charset="0"/>
            </a:endParaRPr>
          </a:p>
          <a:p>
            <a:pPr indent="622300"/>
            <a:endParaRPr lang="de-AT" sz="1800" dirty="0">
              <a:latin typeface="Lucida Sans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29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Brand </a:t>
            </a:r>
            <a:r>
              <a:rPr lang="de-DE" dirty="0">
                <a:solidFill>
                  <a:schemeClr val="tx1"/>
                </a:solidFill>
              </a:rPr>
              <a:t>Rechtsanwälte GmbH</a:t>
            </a:r>
          </a:p>
          <a:p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916832"/>
            <a:ext cx="1800200" cy="1299768"/>
          </a:xfrm>
          <a:prstGeom prst="rect">
            <a:avLst/>
          </a:prstGeom>
        </p:spPr>
      </p:pic>
      <p:pic>
        <p:nvPicPr>
          <p:cNvPr id="7" name="Picture 2" descr="Schadenersatz im Kartellrec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120" y="3356383"/>
            <a:ext cx="1565448" cy="23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reisabsprachen</a:t>
            </a:r>
            <a:r>
              <a:rPr lang="en-US" dirty="0" smtClean="0"/>
              <a:t> </a:t>
            </a:r>
            <a:r>
              <a:rPr lang="en-US" dirty="0"/>
              <a:t>Old fashion – New style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sz="1600" dirty="0" smtClean="0"/>
          </a:p>
          <a:p>
            <a:r>
              <a:rPr lang="de-DE" dirty="0" smtClean="0"/>
              <a:t>Mündliche oder schriftliche Absprachen</a:t>
            </a:r>
          </a:p>
          <a:p>
            <a:endParaRPr lang="de-DE" dirty="0"/>
          </a:p>
          <a:p>
            <a:r>
              <a:rPr lang="de-DE" dirty="0" smtClean="0"/>
              <a:t>Abgestimmtes Verhalten via </a:t>
            </a:r>
            <a:r>
              <a:rPr lang="de-DE" dirty="0"/>
              <a:t>Software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6475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Public – Private </a:t>
            </a:r>
            <a:r>
              <a:rPr lang="de-AT" dirty="0" err="1"/>
              <a:t>Enforcement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pPr lvl="0" algn="just"/>
            <a:r>
              <a:rPr lang="de-AT" dirty="0" smtClean="0"/>
              <a:t>Kartelle sind seit </a:t>
            </a:r>
            <a:r>
              <a:rPr lang="de-AT" dirty="0"/>
              <a:t>dem Vertrag zur Gründung der europäischen Wirtschaftsgemeinschaft 1957 </a:t>
            </a:r>
            <a:r>
              <a:rPr lang="de-AT" dirty="0" smtClean="0"/>
              <a:t>verboten</a:t>
            </a:r>
          </a:p>
          <a:p>
            <a:pPr lvl="0"/>
            <a:endParaRPr lang="de-AT" dirty="0"/>
          </a:p>
          <a:p>
            <a:pPr lvl="0" algn="just"/>
            <a:r>
              <a:rPr lang="de-AT" dirty="0"/>
              <a:t>Ziel: Binnenmarkt mit unverfälschtem Wettbewerb 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b="1" dirty="0" smtClean="0"/>
              <a:t>durch </a:t>
            </a:r>
            <a:r>
              <a:rPr lang="de-AT" b="1" dirty="0"/>
              <a:t>duales System</a:t>
            </a: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4075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Public – Private </a:t>
            </a:r>
            <a:r>
              <a:rPr lang="de-AT" dirty="0" err="1"/>
              <a:t>Enforcement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z="2800" b="1" dirty="0" smtClean="0"/>
              <a:t>Public </a:t>
            </a:r>
            <a:r>
              <a:rPr lang="de-AT" sz="2800" b="1" dirty="0" err="1"/>
              <a:t>Enforcement</a:t>
            </a:r>
            <a:r>
              <a:rPr lang="de-AT" sz="2800" b="1" dirty="0"/>
              <a:t> – Verfahren vor </a:t>
            </a:r>
            <a:r>
              <a:rPr lang="de-AT" sz="2800" b="1" dirty="0" smtClean="0"/>
              <a:t>Wettbewerbsbehörden: </a:t>
            </a:r>
            <a:endParaRPr lang="de-AT" sz="2800" dirty="0"/>
          </a:p>
          <a:p>
            <a:pPr lvl="1"/>
            <a:r>
              <a:rPr lang="de-AT" sz="2000" dirty="0"/>
              <a:t>VO Nr. 17 aus 1962, abgelöst durch VO 1/2003</a:t>
            </a:r>
          </a:p>
          <a:p>
            <a:pPr lvl="1"/>
            <a:r>
              <a:rPr lang="de-AT" sz="2000" dirty="0"/>
              <a:t>EuGH: 1964 Grundig – </a:t>
            </a:r>
            <a:r>
              <a:rPr lang="de-AT" sz="2000" dirty="0" err="1"/>
              <a:t>Consten</a:t>
            </a:r>
            <a:r>
              <a:rPr lang="de-AT" sz="2000" dirty="0"/>
              <a:t> (</a:t>
            </a:r>
            <a:r>
              <a:rPr lang="de-AT" sz="2000" dirty="0" err="1"/>
              <a:t>Slg</a:t>
            </a:r>
            <a:r>
              <a:rPr lang="de-AT" sz="2000" dirty="0"/>
              <a:t>. 1966,299</a:t>
            </a:r>
            <a:r>
              <a:rPr lang="de-AT" sz="2000" dirty="0" smtClean="0"/>
              <a:t>): </a:t>
            </a:r>
            <a:r>
              <a:rPr lang="de-AT" sz="2000" dirty="0"/>
              <a:t>Marktaufteilung</a:t>
            </a:r>
          </a:p>
          <a:p>
            <a:pPr lvl="0"/>
            <a:endParaRPr lang="de-AT" sz="2800" b="1" dirty="0" smtClean="0"/>
          </a:p>
          <a:p>
            <a:pPr lvl="0"/>
            <a:r>
              <a:rPr lang="de-AT" sz="2800" b="1" dirty="0" smtClean="0"/>
              <a:t>Private </a:t>
            </a:r>
            <a:r>
              <a:rPr lang="de-AT" sz="2800" b="1" dirty="0" err="1"/>
              <a:t>Enforcement</a:t>
            </a:r>
            <a:r>
              <a:rPr lang="de-AT" sz="2800" b="1" dirty="0"/>
              <a:t> – Zivilverfahren zwischen </a:t>
            </a:r>
            <a:r>
              <a:rPr lang="de-AT" sz="2800" b="1" dirty="0" smtClean="0"/>
              <a:t>Privaten:</a:t>
            </a:r>
            <a:endParaRPr lang="de-AT" sz="2800" dirty="0"/>
          </a:p>
          <a:p>
            <a:pPr lvl="1"/>
            <a:r>
              <a:rPr lang="de-AT" sz="2000" dirty="0"/>
              <a:t>COURAGE-Entscheidung 2001, C 453/99: Jedermann hat Anspruch auf den Ersatz des Schadens, der ihm durch einen Verstoß gegen das europäische Kartellrecht entstanden ist.</a:t>
            </a:r>
          </a:p>
          <a:p>
            <a:pPr lvl="1"/>
            <a:r>
              <a:rPr lang="de-AT" sz="2000" dirty="0"/>
              <a:t>Kartell-Schadenersatz-Richtlinie EU/2014/104.</a:t>
            </a:r>
          </a:p>
          <a:p>
            <a:pPr lvl="1"/>
            <a:r>
              <a:rPr lang="de-AT" sz="2000" dirty="0"/>
              <a:t>Umsetzung in Österreich mit </a:t>
            </a:r>
            <a:r>
              <a:rPr lang="de-AT" sz="2000" dirty="0" err="1"/>
              <a:t>KaWeRÄG</a:t>
            </a:r>
            <a:r>
              <a:rPr lang="de-AT" sz="2000" dirty="0"/>
              <a:t> 2017 </a:t>
            </a:r>
            <a:r>
              <a:rPr lang="de-AT" sz="2000" dirty="0" smtClean="0"/>
              <a:t>nach </a:t>
            </a:r>
            <a:r>
              <a:rPr lang="de-AT" sz="2000" dirty="0"/>
              <a:t>Ablauf der Umsetzungsfrist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7848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426170"/>
          </a:xfrm>
        </p:spPr>
        <p:txBody>
          <a:bodyPr/>
          <a:lstStyle/>
          <a:p>
            <a:r>
              <a:rPr lang="de-AT" dirty="0" smtClean="0"/>
              <a:t>Anwendbarkeit </a:t>
            </a:r>
            <a:r>
              <a:rPr lang="de-AT" dirty="0"/>
              <a:t>österreichisches oder europäisches Kartellrecht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281344"/>
          </a:xfrm>
        </p:spPr>
        <p:txBody>
          <a:bodyPr/>
          <a:lstStyle/>
          <a:p>
            <a:endParaRPr lang="de-AT" dirty="0" smtClean="0"/>
          </a:p>
          <a:p>
            <a:r>
              <a:rPr lang="de-AT" dirty="0" smtClean="0"/>
              <a:t>Ist die verbotene Handlung geeignet, </a:t>
            </a:r>
            <a:r>
              <a:rPr lang="de-AT" dirty="0"/>
              <a:t>den Handel zwischen Mitgliedstaaten zu beeinträchtigen?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Abgrenzung wesentlich.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270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unionsrechtliche unternehmensbegriff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AUT: </a:t>
            </a:r>
            <a:r>
              <a:rPr lang="de-DE" b="1" dirty="0" smtClean="0"/>
              <a:t>Trennungsprinzip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Tatbeitrag entscheidend</a:t>
            </a:r>
          </a:p>
          <a:p>
            <a:endParaRPr lang="de-DE" dirty="0"/>
          </a:p>
          <a:p>
            <a:r>
              <a:rPr lang="de-DE" dirty="0" smtClean="0"/>
              <a:t>Nur wer rechtswidrig und schuldhaft handelt, kann ersatzpflichtig werden</a:t>
            </a:r>
          </a:p>
          <a:p>
            <a:endParaRPr lang="de-DE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5571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unionsrechtliche unternehmensbegriff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Funktionaler Unternehmensbegriff des Art 101: </a:t>
            </a:r>
          </a:p>
          <a:p>
            <a:endParaRPr lang="de-DE" dirty="0"/>
          </a:p>
          <a:p>
            <a:r>
              <a:rPr lang="de-DE" dirty="0" smtClean="0"/>
              <a:t>EuGH in </a:t>
            </a:r>
            <a:r>
              <a:rPr lang="de-AT" b="1" dirty="0" err="1"/>
              <a:t>Sumal</a:t>
            </a:r>
            <a:r>
              <a:rPr lang="de-AT" b="1" dirty="0"/>
              <a:t> </a:t>
            </a:r>
            <a:r>
              <a:rPr lang="de-AT" b="1" dirty="0" smtClean="0"/>
              <a:t>SL, </a:t>
            </a:r>
            <a:r>
              <a:rPr lang="de-AT" dirty="0" smtClean="0"/>
              <a:t>C‑882/19:</a:t>
            </a:r>
            <a:endParaRPr lang="de-DE" dirty="0" smtClean="0"/>
          </a:p>
          <a:p>
            <a:r>
              <a:rPr lang="de-DE" dirty="0" smtClean="0"/>
              <a:t>Aus </a:t>
            </a:r>
            <a:r>
              <a:rPr lang="de-DE" dirty="0"/>
              <a:t>dem Wortlaut von Art. 101 Abs. 1 AEUV geht jedoch hervor, dass sich die Verfasser der Verträge dafür entschieden haben, diesen Begriff „</a:t>
            </a:r>
            <a:r>
              <a:rPr lang="de-DE" b="1" dirty="0"/>
              <a:t>Unternehmen</a:t>
            </a:r>
            <a:r>
              <a:rPr lang="de-DE" dirty="0"/>
              <a:t>“ zur </a:t>
            </a:r>
            <a:r>
              <a:rPr lang="de-DE" b="1" dirty="0"/>
              <a:t>Bezeichnung des Urhebers einer Zuwiderhandlung</a:t>
            </a:r>
            <a:r>
              <a:rPr lang="de-DE" dirty="0"/>
              <a:t> gegen das Wettbewerbsrecht zu verwenden, die nach dieser Bestimmung geahndet werden kann, und nicht andere Begriffe wie „Gesellschaft“ oder „juristische Person“.</a:t>
            </a:r>
            <a:endParaRPr lang="de-DE" dirty="0" smtClean="0"/>
          </a:p>
          <a:p>
            <a:endParaRPr lang="de-D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 smtClean="0"/>
          </a:p>
          <a:p>
            <a:endParaRPr lang="de-DE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 smtClean="0"/>
          </a:p>
          <a:p>
            <a:r>
              <a:rPr lang="de-DE" dirty="0" smtClean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7F9-A20F-40D1-B7EB-A2A052712E1C}" type="slidenum">
              <a:rPr lang="de-AT" smtClean="0"/>
              <a:pPr/>
              <a:t>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chemeClr val="tx1"/>
                </a:solidFill>
              </a:rPr>
              <a:t>Brand Rechtsanwälte GmbH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232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8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308</Template>
  <TotalTime>0</TotalTime>
  <Words>1645</Words>
  <Application>Microsoft Office PowerPoint</Application>
  <PresentationFormat>Breitbild</PresentationFormat>
  <Paragraphs>249</Paragraphs>
  <Slides>30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7" baseType="lpstr">
      <vt:lpstr>Arial</vt:lpstr>
      <vt:lpstr>Calibri</vt:lpstr>
      <vt:lpstr>Frutiger Linotype</vt:lpstr>
      <vt:lpstr>Lucida Sans</vt:lpstr>
      <vt:lpstr>Trebuchet MS</vt:lpstr>
      <vt:lpstr>Wingdings</vt:lpstr>
      <vt:lpstr>308</vt:lpstr>
      <vt:lpstr>7. Österreichisches Baurechtsforum 2022  Schadenersatzansprüche bei Preisabsprachen </vt:lpstr>
      <vt:lpstr>Kartellverbot Art 101 AEUv – § 1 Kartg</vt:lpstr>
      <vt:lpstr>Preiskartelle</vt:lpstr>
      <vt:lpstr>Preisabsprachen Old fashion – New style</vt:lpstr>
      <vt:lpstr>Public – Private Enforcement</vt:lpstr>
      <vt:lpstr>Public – Private Enforcement</vt:lpstr>
      <vt:lpstr>Anwendbarkeit österreichisches oder europäisches Kartellrecht</vt:lpstr>
      <vt:lpstr>Der unionsrechtliche unternehmensbegriff</vt:lpstr>
      <vt:lpstr>Der unionsrechtliche unternehmensbegriff</vt:lpstr>
      <vt:lpstr>Der unionsrechtliche unternehmensbegriff</vt:lpstr>
      <vt:lpstr>PREISSCHIRMEFFEKT</vt:lpstr>
      <vt:lpstr>PREISSCHIRMEFFEKT</vt:lpstr>
      <vt:lpstr>PREISSCHIRMEFFEKT</vt:lpstr>
      <vt:lpstr>PREISSCHIRMEFFEKT</vt:lpstr>
      <vt:lpstr>follow on - Stand alone verfahren</vt:lpstr>
      <vt:lpstr>Follow-On-Verfahren</vt:lpstr>
      <vt:lpstr>Stand alone verfahren</vt:lpstr>
      <vt:lpstr>Verjährung </vt:lpstr>
      <vt:lpstr>Verjährung</vt:lpstr>
      <vt:lpstr>Verjährung</vt:lpstr>
      <vt:lpstr>Verjährung</vt:lpstr>
      <vt:lpstr>Kronzeugen</vt:lpstr>
      <vt:lpstr>schaden</vt:lpstr>
      <vt:lpstr>schaden</vt:lpstr>
      <vt:lpstr>schaden</vt:lpstr>
      <vt:lpstr>Unterstützung durch Kartellgericht, Bundeskartellanwalt und Bundeswettbewerbsbehörde</vt:lpstr>
      <vt:lpstr>Offenlegung von Beweismitteln</vt:lpstr>
      <vt:lpstr>Ordnungsstrafen</vt:lpstr>
      <vt:lpstr>Prozesstaktische fragen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DSGVO</dc:title>
  <dc:creator>Kimon Koussoulis</dc:creator>
  <cp:lastModifiedBy>Michael Brand</cp:lastModifiedBy>
  <cp:revision>2158</cp:revision>
  <cp:lastPrinted>2022-04-22T10:05:14Z</cp:lastPrinted>
  <dcterms:created xsi:type="dcterms:W3CDTF">2018-01-10T17:07:42Z</dcterms:created>
  <dcterms:modified xsi:type="dcterms:W3CDTF">2022-05-06T08:17:23Z</dcterms:modified>
</cp:coreProperties>
</file>